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438912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224" autoAdjust="0"/>
  </p:normalViewPr>
  <p:slideViewPr>
    <p:cSldViewPr>
      <p:cViewPr>
        <p:scale>
          <a:sx n="37" d="100"/>
          <a:sy n="37" d="100"/>
        </p:scale>
        <p:origin x="-192" y="-210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892EB-F521-4969-868E-A33BFC756AF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F28ADE-1B30-46B0-99D6-79AB85D89705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 study employed the use of a descriptive, cross-sectional study design.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3B0B832-FBC1-4C34-BE86-AD61FA855768}" type="parTrans" cxnId="{B594B5DE-805F-4323-AD38-879B49950EB4}">
      <dgm:prSet/>
      <dgm:spPr/>
      <dgm:t>
        <a:bodyPr/>
        <a:lstStyle/>
        <a:p>
          <a:endParaRPr lang="en-US"/>
        </a:p>
      </dgm:t>
    </dgm:pt>
    <dgm:pt modelId="{95A863E5-9531-4EB6-A82E-4DDF0B05B511}" type="sibTrans" cxnId="{B594B5DE-805F-4323-AD38-879B49950EB4}">
      <dgm:prSet/>
      <dgm:spPr/>
      <dgm:t>
        <a:bodyPr/>
        <a:lstStyle/>
        <a:p>
          <a:endParaRPr lang="en-US"/>
        </a:p>
      </dgm:t>
    </dgm:pt>
    <dgm:pt modelId="{5EB46CBE-D215-4F89-BC91-DFA48FE9B4DF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It targeted medical officers, pharmacists and clinical officers. 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716CF40-DD3F-4E50-B3B8-91BD169E9EAE}" type="parTrans" cxnId="{EE7A5712-5CBF-45DB-81DA-F38A76F65FF3}">
      <dgm:prSet/>
      <dgm:spPr/>
      <dgm:t>
        <a:bodyPr/>
        <a:lstStyle/>
        <a:p>
          <a:endParaRPr lang="en-US"/>
        </a:p>
      </dgm:t>
    </dgm:pt>
    <dgm:pt modelId="{E5D773E4-1B4E-4C33-B89F-F0A69E7ED6C5}" type="sibTrans" cxnId="{EE7A5712-5CBF-45DB-81DA-F38A76F65FF3}">
      <dgm:prSet/>
      <dgm:spPr/>
      <dgm:t>
        <a:bodyPr/>
        <a:lstStyle/>
        <a:p>
          <a:endParaRPr lang="en-US"/>
        </a:p>
      </dgm:t>
    </dgm:pt>
    <dgm:pt modelId="{85A2ABC1-F293-4EA2-A078-FCB8CA534852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Study approvals were secured from National Commission for Science, Technology and Innovation (NACOSTI), MKU research committee and </a:t>
          </a:r>
          <a:r>
            <a:rPr lang="en-US" sz="3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Kapsabet</a:t>
          </a:r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County Referral Hospital. 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98980E99-D550-4EC7-A9E4-EED132CCC6B7}" type="parTrans" cxnId="{4E244828-7B41-4BA6-B9DF-F3B83F8298C6}">
      <dgm:prSet/>
      <dgm:spPr/>
      <dgm:t>
        <a:bodyPr/>
        <a:lstStyle/>
        <a:p>
          <a:endParaRPr lang="en-US"/>
        </a:p>
      </dgm:t>
    </dgm:pt>
    <dgm:pt modelId="{B46CE43E-B9C2-4EF2-B115-FD6D8C261E88}" type="sibTrans" cxnId="{4E244828-7B41-4BA6-B9DF-F3B83F8298C6}">
      <dgm:prSet/>
      <dgm:spPr/>
      <dgm:t>
        <a:bodyPr/>
        <a:lstStyle/>
        <a:p>
          <a:endParaRPr lang="en-US"/>
        </a:p>
      </dgm:t>
    </dgm:pt>
    <dgm:pt modelId="{3F46DB63-618A-4B43-9B0E-9386B194A7CA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Quantitative and qualitative data was collected and analyzed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6588996-FE4C-4D0D-B6ED-E13BD3558365}" type="parTrans" cxnId="{EC7CF398-C5E3-4A62-BDC0-1E423795EB33}">
      <dgm:prSet/>
      <dgm:spPr/>
      <dgm:t>
        <a:bodyPr/>
        <a:lstStyle/>
        <a:p>
          <a:endParaRPr lang="en-US"/>
        </a:p>
      </dgm:t>
    </dgm:pt>
    <dgm:pt modelId="{506F5AC8-9546-4DB1-A0EC-A1DB57D88ED9}" type="sibTrans" cxnId="{EC7CF398-C5E3-4A62-BDC0-1E423795EB33}">
      <dgm:prSet/>
      <dgm:spPr/>
      <dgm:t>
        <a:bodyPr/>
        <a:lstStyle/>
        <a:p>
          <a:endParaRPr lang="en-US"/>
        </a:p>
      </dgm:t>
    </dgm:pt>
    <dgm:pt modelId="{BE040BFB-C34E-4753-A06A-56DC8E545B14}">
      <dgm:prSet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 total of 63 respondents filed the structured questionnaires and checklists that were distributed to the sampled population. 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5514DD8-AEC5-4A58-AA78-4300C7BBADA3}" type="parTrans" cxnId="{6991E693-80F7-4D38-BD34-145754C79B75}">
      <dgm:prSet/>
      <dgm:spPr/>
      <dgm:t>
        <a:bodyPr/>
        <a:lstStyle/>
        <a:p>
          <a:endParaRPr lang="en-US"/>
        </a:p>
      </dgm:t>
    </dgm:pt>
    <dgm:pt modelId="{C9B92230-1E27-472C-BD16-F67CA3749699}" type="sibTrans" cxnId="{6991E693-80F7-4D38-BD34-145754C79B75}">
      <dgm:prSet/>
      <dgm:spPr/>
      <dgm:t>
        <a:bodyPr/>
        <a:lstStyle/>
        <a:p>
          <a:endParaRPr lang="en-US"/>
        </a:p>
      </dgm:t>
    </dgm:pt>
    <dgm:pt modelId="{F5436E2D-F992-4FE4-BD44-1B07D23E95F3}" type="pres">
      <dgm:prSet presAssocID="{A95892EB-F521-4969-868E-A33BFC756AF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9F10E116-1DB3-49BD-A2E4-50F80A5D3AAE}" type="pres">
      <dgm:prSet presAssocID="{A95892EB-F521-4969-868E-A33BFC756AF8}" presName="Name1" presStyleCnt="0"/>
      <dgm:spPr/>
    </dgm:pt>
    <dgm:pt modelId="{405D194B-5247-4671-B051-497886B11EB7}" type="pres">
      <dgm:prSet presAssocID="{A95892EB-F521-4969-868E-A33BFC756AF8}" presName="cycle" presStyleCnt="0"/>
      <dgm:spPr/>
    </dgm:pt>
    <dgm:pt modelId="{287C0CEB-6C1A-422D-BED0-2215262EC2EE}" type="pres">
      <dgm:prSet presAssocID="{A95892EB-F521-4969-868E-A33BFC756AF8}" presName="srcNode" presStyleLbl="node1" presStyleIdx="0" presStyleCnt="5"/>
      <dgm:spPr/>
    </dgm:pt>
    <dgm:pt modelId="{0C0E51A1-2906-449F-AC33-C90953C96279}" type="pres">
      <dgm:prSet presAssocID="{A95892EB-F521-4969-868E-A33BFC756AF8}" presName="conn" presStyleLbl="parChTrans1D2" presStyleIdx="0" presStyleCnt="1"/>
      <dgm:spPr/>
      <dgm:t>
        <a:bodyPr/>
        <a:lstStyle/>
        <a:p>
          <a:endParaRPr lang="en-US"/>
        </a:p>
      </dgm:t>
    </dgm:pt>
    <dgm:pt modelId="{CD3BCF16-191A-4700-8F12-F70F3165217D}" type="pres">
      <dgm:prSet presAssocID="{A95892EB-F521-4969-868E-A33BFC756AF8}" presName="extraNode" presStyleLbl="node1" presStyleIdx="0" presStyleCnt="5"/>
      <dgm:spPr/>
    </dgm:pt>
    <dgm:pt modelId="{1CC4F73E-2AF4-44C9-BE4A-D7BDDF81EE12}" type="pres">
      <dgm:prSet presAssocID="{A95892EB-F521-4969-868E-A33BFC756AF8}" presName="dstNode" presStyleLbl="node1" presStyleIdx="0" presStyleCnt="5"/>
      <dgm:spPr/>
    </dgm:pt>
    <dgm:pt modelId="{85A8C53E-B8F2-4F8D-BF86-C43B827922A8}" type="pres">
      <dgm:prSet presAssocID="{17F28ADE-1B30-46B0-99D6-79AB85D8970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10A7BE-A8EC-4C77-BCBC-43492A92FB06}" type="pres">
      <dgm:prSet presAssocID="{17F28ADE-1B30-46B0-99D6-79AB85D89705}" presName="accent_1" presStyleCnt="0"/>
      <dgm:spPr/>
    </dgm:pt>
    <dgm:pt modelId="{B5BAE993-200B-4B3D-83A9-3431371C28C0}" type="pres">
      <dgm:prSet presAssocID="{17F28ADE-1B30-46B0-99D6-79AB85D89705}" presName="accentRepeatNode" presStyleLbl="solidFgAcc1" presStyleIdx="0" presStyleCnt="5"/>
      <dgm:spPr/>
    </dgm:pt>
    <dgm:pt modelId="{6F7A44B1-D101-4F69-9483-965B271C1B49}" type="pres">
      <dgm:prSet presAssocID="{5EB46CBE-D215-4F89-BC91-DFA48FE9B4DF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703309-18D2-406A-8EFA-D45BA16BDCFD}" type="pres">
      <dgm:prSet presAssocID="{5EB46CBE-D215-4F89-BC91-DFA48FE9B4DF}" presName="accent_2" presStyleCnt="0"/>
      <dgm:spPr/>
    </dgm:pt>
    <dgm:pt modelId="{1897FF13-8561-4E41-A8A0-70D061BA6352}" type="pres">
      <dgm:prSet presAssocID="{5EB46CBE-D215-4F89-BC91-DFA48FE9B4DF}" presName="accentRepeatNode" presStyleLbl="solidFgAcc1" presStyleIdx="1" presStyleCnt="5"/>
      <dgm:spPr/>
    </dgm:pt>
    <dgm:pt modelId="{897A75CA-F719-4177-B58D-CB1BD3144A7E}" type="pres">
      <dgm:prSet presAssocID="{85A2ABC1-F293-4EA2-A078-FCB8CA53485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7FF3EE-C45A-4F1F-8801-DC5B48DBCAB2}" type="pres">
      <dgm:prSet presAssocID="{85A2ABC1-F293-4EA2-A078-FCB8CA534852}" presName="accent_3" presStyleCnt="0"/>
      <dgm:spPr/>
    </dgm:pt>
    <dgm:pt modelId="{E6A8E581-C1FF-4A8D-ABF9-740E916C56FA}" type="pres">
      <dgm:prSet presAssocID="{85A2ABC1-F293-4EA2-A078-FCB8CA534852}" presName="accentRepeatNode" presStyleLbl="solidFgAcc1" presStyleIdx="2" presStyleCnt="5"/>
      <dgm:spPr/>
    </dgm:pt>
    <dgm:pt modelId="{2452CA1D-6E4C-49B0-826F-5E840C4661C9}" type="pres">
      <dgm:prSet presAssocID="{BE040BFB-C34E-4753-A06A-56DC8E545B14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42783-B19D-406C-B095-AA0DFD718522}" type="pres">
      <dgm:prSet presAssocID="{BE040BFB-C34E-4753-A06A-56DC8E545B14}" presName="accent_4" presStyleCnt="0"/>
      <dgm:spPr/>
    </dgm:pt>
    <dgm:pt modelId="{11829AF0-8148-4A6B-B347-3E65DB3AE544}" type="pres">
      <dgm:prSet presAssocID="{BE040BFB-C34E-4753-A06A-56DC8E545B14}" presName="accentRepeatNode" presStyleLbl="solidFgAcc1" presStyleIdx="3" presStyleCnt="5"/>
      <dgm:spPr/>
    </dgm:pt>
    <dgm:pt modelId="{8D9AF4E7-BB93-4D50-8B36-037AC1411FA6}" type="pres">
      <dgm:prSet presAssocID="{3F46DB63-618A-4B43-9B0E-9386B194A7C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A301E0-60D4-417E-AF2A-ED6E2A53AAFA}" type="pres">
      <dgm:prSet presAssocID="{3F46DB63-618A-4B43-9B0E-9386B194A7CA}" presName="accent_5" presStyleCnt="0"/>
      <dgm:spPr/>
    </dgm:pt>
    <dgm:pt modelId="{03244463-51BD-46EA-88A7-B373B46DE5BB}" type="pres">
      <dgm:prSet presAssocID="{3F46DB63-618A-4B43-9B0E-9386B194A7CA}" presName="accentRepeatNode" presStyleLbl="solidFgAcc1" presStyleIdx="4" presStyleCnt="5"/>
      <dgm:spPr/>
    </dgm:pt>
  </dgm:ptLst>
  <dgm:cxnLst>
    <dgm:cxn modelId="{C2CC8E02-AB9B-46D3-B226-00111EB505B6}" type="presOf" srcId="{3F46DB63-618A-4B43-9B0E-9386B194A7CA}" destId="{8D9AF4E7-BB93-4D50-8B36-037AC1411FA6}" srcOrd="0" destOrd="0" presId="urn:microsoft.com/office/officeart/2008/layout/VerticalCurvedList"/>
    <dgm:cxn modelId="{4E244828-7B41-4BA6-B9DF-F3B83F8298C6}" srcId="{A95892EB-F521-4969-868E-A33BFC756AF8}" destId="{85A2ABC1-F293-4EA2-A078-FCB8CA534852}" srcOrd="2" destOrd="0" parTransId="{98980E99-D550-4EC7-A9E4-EED132CCC6B7}" sibTransId="{B46CE43E-B9C2-4EF2-B115-FD6D8C261E88}"/>
    <dgm:cxn modelId="{EE7A5712-5CBF-45DB-81DA-F38A76F65FF3}" srcId="{A95892EB-F521-4969-868E-A33BFC756AF8}" destId="{5EB46CBE-D215-4F89-BC91-DFA48FE9B4DF}" srcOrd="1" destOrd="0" parTransId="{7716CF40-DD3F-4E50-B3B8-91BD169E9EAE}" sibTransId="{E5D773E4-1B4E-4C33-B89F-F0A69E7ED6C5}"/>
    <dgm:cxn modelId="{C7FB4640-5780-43BE-A1F8-1ADCC86F0084}" type="presOf" srcId="{17F28ADE-1B30-46B0-99D6-79AB85D89705}" destId="{85A8C53E-B8F2-4F8D-BF86-C43B827922A8}" srcOrd="0" destOrd="0" presId="urn:microsoft.com/office/officeart/2008/layout/VerticalCurvedList"/>
    <dgm:cxn modelId="{F1CA296E-B656-4B66-8CC7-783A6FB2453B}" type="presOf" srcId="{5EB46CBE-D215-4F89-BC91-DFA48FE9B4DF}" destId="{6F7A44B1-D101-4F69-9483-965B271C1B49}" srcOrd="0" destOrd="0" presId="urn:microsoft.com/office/officeart/2008/layout/VerticalCurvedList"/>
    <dgm:cxn modelId="{BE433B41-C656-4752-AEA8-9D6561880543}" type="presOf" srcId="{85A2ABC1-F293-4EA2-A078-FCB8CA534852}" destId="{897A75CA-F719-4177-B58D-CB1BD3144A7E}" srcOrd="0" destOrd="0" presId="urn:microsoft.com/office/officeart/2008/layout/VerticalCurvedList"/>
    <dgm:cxn modelId="{FE68A858-390B-4ECC-B7A3-EB6B19CEBFAD}" type="presOf" srcId="{BE040BFB-C34E-4753-A06A-56DC8E545B14}" destId="{2452CA1D-6E4C-49B0-826F-5E840C4661C9}" srcOrd="0" destOrd="0" presId="urn:microsoft.com/office/officeart/2008/layout/VerticalCurvedList"/>
    <dgm:cxn modelId="{6991E693-80F7-4D38-BD34-145754C79B75}" srcId="{A95892EB-F521-4969-868E-A33BFC756AF8}" destId="{BE040BFB-C34E-4753-A06A-56DC8E545B14}" srcOrd="3" destOrd="0" parTransId="{75514DD8-AEC5-4A58-AA78-4300C7BBADA3}" sibTransId="{C9B92230-1E27-472C-BD16-F67CA3749699}"/>
    <dgm:cxn modelId="{E0F83523-664D-4566-AB08-678184B0EADF}" type="presOf" srcId="{95A863E5-9531-4EB6-A82E-4DDF0B05B511}" destId="{0C0E51A1-2906-449F-AC33-C90953C96279}" srcOrd="0" destOrd="0" presId="urn:microsoft.com/office/officeart/2008/layout/VerticalCurvedList"/>
    <dgm:cxn modelId="{B594B5DE-805F-4323-AD38-879B49950EB4}" srcId="{A95892EB-F521-4969-868E-A33BFC756AF8}" destId="{17F28ADE-1B30-46B0-99D6-79AB85D89705}" srcOrd="0" destOrd="0" parTransId="{23B0B832-FBC1-4C34-BE86-AD61FA855768}" sibTransId="{95A863E5-9531-4EB6-A82E-4DDF0B05B511}"/>
    <dgm:cxn modelId="{EC7CF398-C5E3-4A62-BDC0-1E423795EB33}" srcId="{A95892EB-F521-4969-868E-A33BFC756AF8}" destId="{3F46DB63-618A-4B43-9B0E-9386B194A7CA}" srcOrd="4" destOrd="0" parTransId="{06588996-FE4C-4D0D-B6ED-E13BD3558365}" sibTransId="{506F5AC8-9546-4DB1-A0EC-A1DB57D88ED9}"/>
    <dgm:cxn modelId="{4CFCE664-A5CC-4F0C-A3FF-558A3625C473}" type="presOf" srcId="{A95892EB-F521-4969-868E-A33BFC756AF8}" destId="{F5436E2D-F992-4FE4-BD44-1B07D23E95F3}" srcOrd="0" destOrd="0" presId="urn:microsoft.com/office/officeart/2008/layout/VerticalCurvedList"/>
    <dgm:cxn modelId="{610476AA-620F-44BB-94E6-CBF9037798F0}" type="presParOf" srcId="{F5436E2D-F992-4FE4-BD44-1B07D23E95F3}" destId="{9F10E116-1DB3-49BD-A2E4-50F80A5D3AAE}" srcOrd="0" destOrd="0" presId="urn:microsoft.com/office/officeart/2008/layout/VerticalCurvedList"/>
    <dgm:cxn modelId="{5C229CBC-A864-4EEC-8020-4EFEF5241FAE}" type="presParOf" srcId="{9F10E116-1DB3-49BD-A2E4-50F80A5D3AAE}" destId="{405D194B-5247-4671-B051-497886B11EB7}" srcOrd="0" destOrd="0" presId="urn:microsoft.com/office/officeart/2008/layout/VerticalCurvedList"/>
    <dgm:cxn modelId="{55B05D84-2247-44B1-A9C1-010ADF4D7856}" type="presParOf" srcId="{405D194B-5247-4671-B051-497886B11EB7}" destId="{287C0CEB-6C1A-422D-BED0-2215262EC2EE}" srcOrd="0" destOrd="0" presId="urn:microsoft.com/office/officeart/2008/layout/VerticalCurvedList"/>
    <dgm:cxn modelId="{5D4D3EBF-3D8B-4B8A-9337-EE8AF2BEB387}" type="presParOf" srcId="{405D194B-5247-4671-B051-497886B11EB7}" destId="{0C0E51A1-2906-449F-AC33-C90953C96279}" srcOrd="1" destOrd="0" presId="urn:microsoft.com/office/officeart/2008/layout/VerticalCurvedList"/>
    <dgm:cxn modelId="{F5D4A6BF-18AB-4B65-8283-EBC066DF9AD7}" type="presParOf" srcId="{405D194B-5247-4671-B051-497886B11EB7}" destId="{CD3BCF16-191A-4700-8F12-F70F3165217D}" srcOrd="2" destOrd="0" presId="urn:microsoft.com/office/officeart/2008/layout/VerticalCurvedList"/>
    <dgm:cxn modelId="{04E0C875-ECD1-4793-9F79-BE534045F89A}" type="presParOf" srcId="{405D194B-5247-4671-B051-497886B11EB7}" destId="{1CC4F73E-2AF4-44C9-BE4A-D7BDDF81EE12}" srcOrd="3" destOrd="0" presId="urn:microsoft.com/office/officeart/2008/layout/VerticalCurvedList"/>
    <dgm:cxn modelId="{0D78D4BC-6041-4639-8D9C-C4D8E2B19B2B}" type="presParOf" srcId="{9F10E116-1DB3-49BD-A2E4-50F80A5D3AAE}" destId="{85A8C53E-B8F2-4F8D-BF86-C43B827922A8}" srcOrd="1" destOrd="0" presId="urn:microsoft.com/office/officeart/2008/layout/VerticalCurvedList"/>
    <dgm:cxn modelId="{97A3EA32-93F0-4FDF-9432-725DB09E47EB}" type="presParOf" srcId="{9F10E116-1DB3-49BD-A2E4-50F80A5D3AAE}" destId="{BB10A7BE-A8EC-4C77-BCBC-43492A92FB06}" srcOrd="2" destOrd="0" presId="urn:microsoft.com/office/officeart/2008/layout/VerticalCurvedList"/>
    <dgm:cxn modelId="{210F7D9E-A179-4EFF-8545-320EEEBABB55}" type="presParOf" srcId="{BB10A7BE-A8EC-4C77-BCBC-43492A92FB06}" destId="{B5BAE993-200B-4B3D-83A9-3431371C28C0}" srcOrd="0" destOrd="0" presId="urn:microsoft.com/office/officeart/2008/layout/VerticalCurvedList"/>
    <dgm:cxn modelId="{112D3917-E381-4E1F-8D59-290CAE752A78}" type="presParOf" srcId="{9F10E116-1DB3-49BD-A2E4-50F80A5D3AAE}" destId="{6F7A44B1-D101-4F69-9483-965B271C1B49}" srcOrd="3" destOrd="0" presId="urn:microsoft.com/office/officeart/2008/layout/VerticalCurvedList"/>
    <dgm:cxn modelId="{DEDA1E50-B55B-4A22-A517-06EDB962E178}" type="presParOf" srcId="{9F10E116-1DB3-49BD-A2E4-50F80A5D3AAE}" destId="{DA703309-18D2-406A-8EFA-D45BA16BDCFD}" srcOrd="4" destOrd="0" presId="urn:microsoft.com/office/officeart/2008/layout/VerticalCurvedList"/>
    <dgm:cxn modelId="{C733B238-7D47-42CD-B21E-3A1D039309F3}" type="presParOf" srcId="{DA703309-18D2-406A-8EFA-D45BA16BDCFD}" destId="{1897FF13-8561-4E41-A8A0-70D061BA6352}" srcOrd="0" destOrd="0" presId="urn:microsoft.com/office/officeart/2008/layout/VerticalCurvedList"/>
    <dgm:cxn modelId="{5E9907CA-B1DF-4DAC-8A9F-6A6FFAED916F}" type="presParOf" srcId="{9F10E116-1DB3-49BD-A2E4-50F80A5D3AAE}" destId="{897A75CA-F719-4177-B58D-CB1BD3144A7E}" srcOrd="5" destOrd="0" presId="urn:microsoft.com/office/officeart/2008/layout/VerticalCurvedList"/>
    <dgm:cxn modelId="{3EE5F6F6-F73D-421B-B7C4-40B00F802C26}" type="presParOf" srcId="{9F10E116-1DB3-49BD-A2E4-50F80A5D3AAE}" destId="{887FF3EE-C45A-4F1F-8801-DC5B48DBCAB2}" srcOrd="6" destOrd="0" presId="urn:microsoft.com/office/officeart/2008/layout/VerticalCurvedList"/>
    <dgm:cxn modelId="{47D4E764-7E30-4846-8B6B-C5ECEBD3D652}" type="presParOf" srcId="{887FF3EE-C45A-4F1F-8801-DC5B48DBCAB2}" destId="{E6A8E581-C1FF-4A8D-ABF9-740E916C56FA}" srcOrd="0" destOrd="0" presId="urn:microsoft.com/office/officeart/2008/layout/VerticalCurvedList"/>
    <dgm:cxn modelId="{7E648808-7EF7-4637-8FFC-3D8172189ECD}" type="presParOf" srcId="{9F10E116-1DB3-49BD-A2E4-50F80A5D3AAE}" destId="{2452CA1D-6E4C-49B0-826F-5E840C4661C9}" srcOrd="7" destOrd="0" presId="urn:microsoft.com/office/officeart/2008/layout/VerticalCurvedList"/>
    <dgm:cxn modelId="{13D5811B-E6AB-4433-A863-D69C77EADC03}" type="presParOf" srcId="{9F10E116-1DB3-49BD-A2E4-50F80A5D3AAE}" destId="{C8742783-B19D-406C-B095-AA0DFD718522}" srcOrd="8" destOrd="0" presId="urn:microsoft.com/office/officeart/2008/layout/VerticalCurvedList"/>
    <dgm:cxn modelId="{3D47B47A-1F24-45E8-8B62-7DBF0D54C921}" type="presParOf" srcId="{C8742783-B19D-406C-B095-AA0DFD718522}" destId="{11829AF0-8148-4A6B-B347-3E65DB3AE544}" srcOrd="0" destOrd="0" presId="urn:microsoft.com/office/officeart/2008/layout/VerticalCurvedList"/>
    <dgm:cxn modelId="{49C3826B-9DA8-4282-9C57-50AD10F6D4EA}" type="presParOf" srcId="{9F10E116-1DB3-49BD-A2E4-50F80A5D3AAE}" destId="{8D9AF4E7-BB93-4D50-8B36-037AC1411FA6}" srcOrd="9" destOrd="0" presId="urn:microsoft.com/office/officeart/2008/layout/VerticalCurvedList"/>
    <dgm:cxn modelId="{EA706563-5F54-4AD4-8FD5-B27E9A46C0C1}" type="presParOf" srcId="{9F10E116-1DB3-49BD-A2E4-50F80A5D3AAE}" destId="{39A301E0-60D4-417E-AF2A-ED6E2A53AAFA}" srcOrd="10" destOrd="0" presId="urn:microsoft.com/office/officeart/2008/layout/VerticalCurvedList"/>
    <dgm:cxn modelId="{EC3C9C22-59B9-4F34-A49B-8997DEEE115B}" type="presParOf" srcId="{39A301E0-60D4-417E-AF2A-ED6E2A53AAFA}" destId="{03244463-51BD-46EA-88A7-B373B46DE5B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E51A1-2906-449F-AC33-C90953C96279}">
      <dsp:nvSpPr>
        <dsp:cNvPr id="0" name=""/>
        <dsp:cNvSpPr/>
      </dsp:nvSpPr>
      <dsp:spPr>
        <a:xfrm>
          <a:off x="-15943649" y="-2430083"/>
          <a:ext cx="18957168" cy="18957168"/>
        </a:xfrm>
        <a:prstGeom prst="blockArc">
          <a:avLst>
            <a:gd name="adj1" fmla="val 18900000"/>
            <a:gd name="adj2" fmla="val 2700000"/>
            <a:gd name="adj3" fmla="val 11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8C53E-B8F2-4F8D-BF86-C43B827922A8}">
      <dsp:nvSpPr>
        <dsp:cNvPr id="0" name=""/>
        <dsp:cNvSpPr/>
      </dsp:nvSpPr>
      <dsp:spPr>
        <a:xfrm>
          <a:off x="1313487" y="880780"/>
          <a:ext cx="12678384" cy="176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9134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 study employed the use of a descriptive, cross-sectional study design.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313487" y="880780"/>
        <a:ext cx="12678384" cy="1762688"/>
      </dsp:txXfrm>
    </dsp:sp>
    <dsp:sp modelId="{B5BAE993-200B-4B3D-83A9-3431371C28C0}">
      <dsp:nvSpPr>
        <dsp:cNvPr id="0" name=""/>
        <dsp:cNvSpPr/>
      </dsp:nvSpPr>
      <dsp:spPr>
        <a:xfrm>
          <a:off x="211807" y="660444"/>
          <a:ext cx="2203361" cy="2203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A44B1-D101-4F69-9483-965B271C1B49}">
      <dsp:nvSpPr>
        <dsp:cNvPr id="0" name=""/>
        <dsp:cNvSpPr/>
      </dsp:nvSpPr>
      <dsp:spPr>
        <a:xfrm>
          <a:off x="2576579" y="3523968"/>
          <a:ext cx="11415293" cy="176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9134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It targeted medical officers, pharmacists and clinical officers. 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576579" y="3523968"/>
        <a:ext cx="11415293" cy="1762688"/>
      </dsp:txXfrm>
    </dsp:sp>
    <dsp:sp modelId="{1897FF13-8561-4E41-A8A0-70D061BA6352}">
      <dsp:nvSpPr>
        <dsp:cNvPr id="0" name=""/>
        <dsp:cNvSpPr/>
      </dsp:nvSpPr>
      <dsp:spPr>
        <a:xfrm>
          <a:off x="1474898" y="3303631"/>
          <a:ext cx="2203361" cy="2203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7A75CA-F719-4177-B58D-CB1BD3144A7E}">
      <dsp:nvSpPr>
        <dsp:cNvPr id="0" name=""/>
        <dsp:cNvSpPr/>
      </dsp:nvSpPr>
      <dsp:spPr>
        <a:xfrm>
          <a:off x="2964246" y="6167155"/>
          <a:ext cx="11027625" cy="176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9134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Study approvals were secured from National Commission for Science, Technology and Innovation (NACOSTI), MKU research committee and </a:t>
          </a:r>
          <a:r>
            <a:rPr lang="en-US" sz="32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Kapsabet</a:t>
          </a: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County Referral Hospital. 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964246" y="6167155"/>
        <a:ext cx="11027625" cy="1762688"/>
      </dsp:txXfrm>
    </dsp:sp>
    <dsp:sp modelId="{E6A8E581-C1FF-4A8D-ABF9-740E916C56FA}">
      <dsp:nvSpPr>
        <dsp:cNvPr id="0" name=""/>
        <dsp:cNvSpPr/>
      </dsp:nvSpPr>
      <dsp:spPr>
        <a:xfrm>
          <a:off x="1862566" y="5946819"/>
          <a:ext cx="2203361" cy="2203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52CA1D-6E4C-49B0-826F-5E840C4661C9}">
      <dsp:nvSpPr>
        <dsp:cNvPr id="0" name=""/>
        <dsp:cNvSpPr/>
      </dsp:nvSpPr>
      <dsp:spPr>
        <a:xfrm>
          <a:off x="2576579" y="8810343"/>
          <a:ext cx="11415293" cy="176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9134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A total of 63 respondents filed the structured questionnaires and checklists that were distributed to the sampled population. 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576579" y="8810343"/>
        <a:ext cx="11415293" cy="1762688"/>
      </dsp:txXfrm>
    </dsp:sp>
    <dsp:sp modelId="{11829AF0-8148-4A6B-B347-3E65DB3AE544}">
      <dsp:nvSpPr>
        <dsp:cNvPr id="0" name=""/>
        <dsp:cNvSpPr/>
      </dsp:nvSpPr>
      <dsp:spPr>
        <a:xfrm>
          <a:off x="1474898" y="8590006"/>
          <a:ext cx="2203361" cy="2203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AF4E7-BB93-4D50-8B36-037AC1411FA6}">
      <dsp:nvSpPr>
        <dsp:cNvPr id="0" name=""/>
        <dsp:cNvSpPr/>
      </dsp:nvSpPr>
      <dsp:spPr>
        <a:xfrm>
          <a:off x="1313487" y="11453530"/>
          <a:ext cx="12678384" cy="176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9134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Quantitative and qualitative data was collected and analyzed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313487" y="11453530"/>
        <a:ext cx="12678384" cy="1762688"/>
      </dsp:txXfrm>
    </dsp:sp>
    <dsp:sp modelId="{03244463-51BD-46EA-88A7-B373B46DE5BB}">
      <dsp:nvSpPr>
        <dsp:cNvPr id="0" name=""/>
        <dsp:cNvSpPr/>
      </dsp:nvSpPr>
      <dsp:spPr>
        <a:xfrm>
          <a:off x="211807" y="11233194"/>
          <a:ext cx="2203361" cy="2203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77536-03F1-42F0-A1B7-B03D943EF16B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696913"/>
            <a:ext cx="2613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13250"/>
            <a:ext cx="5603875" cy="41798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3325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5D8759-0E38-45A8-A1DD-1C9C26FA4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7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D8759-0E38-45A8-A1DD-1C9C26FA4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747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32004000" y="0"/>
            <a:ext cx="914400" cy="4389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" cy="4389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9184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8404800"/>
            <a:ext cx="329184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nstructions"/>
          <p:cNvSpPr/>
          <p:nvPr userDrawn="1"/>
        </p:nvSpPr>
        <p:spPr>
          <a:xfrm>
            <a:off x="-13716000" y="0"/>
            <a:ext cx="12801600" cy="43891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48” high by 36” wide. It can be used to print any poster with a 4:3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 this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/>
            </a:r>
            <a:b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33832800" y="0"/>
            <a:ext cx="12801600" cy="43891200"/>
            <a:chOff x="33832800" y="0"/>
            <a:chExt cx="12801600" cy="43891200"/>
          </a:xfrm>
        </p:grpSpPr>
        <p:sp>
          <p:nvSpPr>
            <p:cNvPr id="13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/>
              </a:r>
              <a:b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2765" y="43476672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3"/>
            <a:ext cx="2962656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s://www.health.go.ke/wp-content/uploads/2021/09/National-Antimicrobial-Stewardship-Guidelines-for-health-care-settings-In-Kenya-2020.pdf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hyperlink" Target="https://www.healthdata.org/sites/default/files/2023-09/Kenya.pdf" TargetMode="External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5486400" y="-572095"/>
            <a:ext cx="219456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457200" rIns="182880" bIns="45720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80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AN </a:t>
            </a:r>
            <a:r>
              <a:rPr lang="en-US" sz="80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ASSESSMENT OF ANTIMICROBIAL STEWARDSHIP STATUS IN KAPSABET COUNTY REFERRAL HOSPITAL, NANDI COUNTY, KENYA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5486400" y="3200400"/>
            <a:ext cx="21945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Kipkemoi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 </a:t>
            </a:r>
            <a:r>
              <a:rPr lang="en-US" sz="480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Moreen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, MPH, PhD©</a:t>
            </a:r>
            <a:r>
              <a:rPr lang="en-US" sz="4800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Joseph </a:t>
            </a:r>
            <a:r>
              <a:rPr lang="en-US" sz="480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Muchiri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, 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Violet Maritim,PhD</a:t>
            </a:r>
            <a:r>
              <a:rPr lang="en-US" sz="4800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,2</a:t>
            </a:r>
            <a:endParaRPr lang="en-US" sz="4800" baseline="300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n-US" sz="4800" baseline="300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1,2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Mount Kenya University 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of Affiliation, 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Kenya Medical Training College</a:t>
            </a:r>
            <a:endParaRPr lang="en-US" sz="4800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28800" y="40050719"/>
            <a:ext cx="5283882" cy="255454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Kipkemoi</a:t>
            </a:r>
            <a:r>
              <a:rPr lang="en-US" sz="3200" dirty="0" smtClean="0"/>
              <a:t> </a:t>
            </a:r>
            <a:r>
              <a:rPr lang="en-US" sz="3200" dirty="0" err="1" smtClean="0"/>
              <a:t>Moreen</a:t>
            </a:r>
            <a:endParaRPr lang="en-US" sz="3200" dirty="0" smtClean="0"/>
          </a:p>
          <a:p>
            <a:r>
              <a:rPr lang="en-US" sz="3200" dirty="0" smtClean="0"/>
              <a:t>Kenya Medical Training College</a:t>
            </a:r>
          </a:p>
          <a:p>
            <a:r>
              <a:rPr lang="en-US" sz="3200" dirty="0" smtClean="0"/>
              <a:t>Email: mkipkemoi@kmtc.ac.ke</a:t>
            </a:r>
          </a:p>
          <a:p>
            <a:r>
              <a:rPr lang="en-US" sz="3200" dirty="0" smtClean="0"/>
              <a:t>Website: www.kmtc.ac.ke</a:t>
            </a:r>
          </a:p>
          <a:p>
            <a:endParaRPr 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1828800" y="38862000"/>
            <a:ext cx="26386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Contact</a:t>
            </a:r>
            <a:endParaRPr lang="en-US" sz="6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6915063" y="39624000"/>
            <a:ext cx="14173200" cy="3840481"/>
          </a:xfrm>
          <a:prstGeom prst="rect">
            <a:avLst/>
          </a:prstGeom>
          <a:noFill/>
        </p:spPr>
        <p:txBody>
          <a:bodyPr wrap="square" tIns="91440" bIns="91440" numCol="1" spcCol="457200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WHO. 2022. Kenya national action plan on antimicrobial resistance: Review of progress in the human health sector. Geneva: World Health Organization; 2022 (Antimicrobial resistance policy information and action brief series). </a:t>
            </a:r>
            <a:r>
              <a:rPr lang="en-US" sz="1800" dirty="0" err="1"/>
              <a:t>Licence</a:t>
            </a:r>
            <a:r>
              <a:rPr lang="en-US" sz="1800" dirty="0"/>
              <a:t>: CC BY-NC-SA 3.0 </a:t>
            </a:r>
            <a:r>
              <a:rPr lang="en-US" sz="1800" dirty="0" smtClean="0"/>
              <a:t>IGO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Government of Kenya. (2020). </a:t>
            </a:r>
            <a:r>
              <a:rPr lang="en-US" sz="1800" i="1" dirty="0"/>
              <a:t>National antimicrobial stewardship guidelines for health care settings in Kenya</a:t>
            </a:r>
            <a:r>
              <a:rPr lang="en-US" sz="1800" dirty="0"/>
              <a:t>. Ministry of Health. </a:t>
            </a:r>
            <a:r>
              <a:rPr lang="en-US" sz="1800" u="sng" dirty="0">
                <a:hlinkClick r:id="rId3"/>
              </a:rPr>
              <a:t>https://</a:t>
            </a:r>
            <a:r>
              <a:rPr lang="en-US" sz="1800" u="sng" dirty="0" smtClean="0">
                <a:hlinkClick r:id="rId3"/>
              </a:rPr>
              <a:t>www.health.go.ke/wp-content/uploads/2021/09/National-Antimicrobial-Stewardship-Guidelines-for-health-care-settings-In-Kenya-2020.pdf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Institute </a:t>
            </a:r>
            <a:r>
              <a:rPr lang="en-US" sz="1800" dirty="0"/>
              <a:t>for Health Metrics and Evaluation. (2023). </a:t>
            </a:r>
            <a:r>
              <a:rPr lang="en-US" sz="1800" i="1" dirty="0"/>
              <a:t>The burden of antimicrobial resistance (AMR) in Kenya</a:t>
            </a:r>
            <a:r>
              <a:rPr lang="en-US" sz="1800" dirty="0"/>
              <a:t>. </a:t>
            </a:r>
            <a:r>
              <a:rPr lang="en-US" sz="1800" u="sng" dirty="0">
                <a:hlinkClick r:id="rId4"/>
              </a:rPr>
              <a:t>https://</a:t>
            </a:r>
            <a:r>
              <a:rPr lang="en-US" sz="1800" u="sng" dirty="0" smtClean="0">
                <a:hlinkClick r:id="rId4"/>
              </a:rPr>
              <a:t>www.healthdata.org/sites/default/files/2023-09/Kenya.pdf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err="1" smtClean="0"/>
              <a:t>Mbugua</a:t>
            </a:r>
            <a:r>
              <a:rPr lang="en-US" sz="1800" dirty="0"/>
              <a:t>, S. M., </a:t>
            </a:r>
            <a:r>
              <a:rPr lang="en-US" sz="1800" dirty="0" err="1"/>
              <a:t>Njoroge</a:t>
            </a:r>
            <a:r>
              <a:rPr lang="en-US" sz="1800" dirty="0"/>
              <a:t>, G., </a:t>
            </a:r>
            <a:r>
              <a:rPr lang="en-US" sz="1800" dirty="0" err="1"/>
              <a:t>Kijogi</a:t>
            </a:r>
            <a:r>
              <a:rPr lang="en-US" sz="1800" dirty="0"/>
              <a:t>, C., </a:t>
            </a:r>
            <a:r>
              <a:rPr lang="en-US" sz="1800" dirty="0" err="1"/>
              <a:t>Kamita</a:t>
            </a:r>
            <a:r>
              <a:rPr lang="en-US" sz="1800" dirty="0"/>
              <a:t>, M., </a:t>
            </a:r>
            <a:r>
              <a:rPr lang="en-US" sz="1800" dirty="0" err="1"/>
              <a:t>Kimani</a:t>
            </a:r>
            <a:r>
              <a:rPr lang="en-US" sz="1800" dirty="0"/>
              <a:t>, R., </a:t>
            </a:r>
            <a:r>
              <a:rPr lang="en-US" sz="1800" dirty="0" err="1"/>
              <a:t>Mwaura</a:t>
            </a:r>
            <a:r>
              <a:rPr lang="en-US" sz="1800" dirty="0"/>
              <a:t>, P., </a:t>
            </a:r>
            <a:r>
              <a:rPr lang="en-US" sz="1800" dirty="0" err="1"/>
              <a:t>Aidi</a:t>
            </a:r>
            <a:r>
              <a:rPr lang="en-US" sz="1800" dirty="0"/>
              <a:t>, B. W., &amp; </a:t>
            </a:r>
            <a:r>
              <a:rPr lang="en-US" sz="1800" dirty="0" err="1"/>
              <a:t>Gitaka</a:t>
            </a:r>
            <a:r>
              <a:rPr lang="en-US" sz="1800" dirty="0"/>
              <a:t>, J. (2020). Exploring perspectives on antimicrobial stewardship: A qualitative study of health managers in Kenya. </a:t>
            </a:r>
            <a:r>
              <a:rPr lang="en-US" sz="1800" i="1" dirty="0"/>
              <a:t>Global Health Research and Policy, 5</a:t>
            </a:r>
            <a:r>
              <a:rPr lang="en-US" sz="1800" dirty="0"/>
              <a:t>, 49. https://</a:t>
            </a:r>
            <a:r>
              <a:rPr lang="en-US" sz="1800" dirty="0" smtClean="0"/>
              <a:t>doi.org/10.1186/s41256-020-00177-w</a:t>
            </a:r>
            <a:endParaRPr lang="en-US" sz="1800" dirty="0" smtClean="0"/>
          </a:p>
          <a:p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27" name="TextBox 26"/>
          <p:cNvSpPr txBox="1"/>
          <p:nvPr/>
        </p:nvSpPr>
        <p:spPr>
          <a:xfrm>
            <a:off x="16916400" y="38608337"/>
            <a:ext cx="36897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References</a:t>
            </a:r>
            <a:endParaRPr lang="en-US" sz="6000" b="1" dirty="0"/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6916400" y="7086600"/>
            <a:ext cx="14173200" cy="1071062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The study </a:t>
            </a:r>
            <a:r>
              <a:rPr lang="en-US" sz="3200" dirty="0"/>
              <a:t>determined that the antimicrobial stewardship status at </a:t>
            </a:r>
            <a:r>
              <a:rPr lang="en-US" sz="3200" dirty="0" err="1"/>
              <a:t>Kapsabet</a:t>
            </a:r>
            <a:r>
              <a:rPr lang="en-US" sz="3200" dirty="0"/>
              <a:t> County Referral Hospital was not well developed, with 54% of the respondents rating the AMS program as below average.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Respondents cited irrational prescription as a major challenge, </a:t>
            </a:r>
            <a:r>
              <a:rPr lang="en-US" sz="3200" i="1" dirty="0"/>
              <a:t>“there is general knowledge gaps on AMS in the facility. All patients in the wards come with already prescribed and initiated antibiotics,”</a:t>
            </a:r>
            <a:r>
              <a:rPr lang="en-US" sz="3200" dirty="0"/>
              <a:t>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The </a:t>
            </a:r>
            <a:r>
              <a:rPr lang="en-US" sz="3200" dirty="0"/>
              <a:t>core interventions that drive AMS program were partially </a:t>
            </a:r>
            <a:r>
              <a:rPr lang="en-US" sz="3200" dirty="0" smtClean="0"/>
              <a:t>implemented, </a:t>
            </a:r>
            <a:r>
              <a:rPr lang="en-US" sz="3200" dirty="0"/>
              <a:t>despite health care workers demonstrating awareness and an understanding of antimicrobial </a:t>
            </a:r>
            <a:r>
              <a:rPr lang="en-US" sz="3200" dirty="0" smtClean="0"/>
              <a:t>stewardship. 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Optimal </a:t>
            </a:r>
            <a:r>
              <a:rPr lang="en-US" sz="3200" dirty="0"/>
              <a:t>antimicrobial usage through documentation of drug dosage, duration and indication </a:t>
            </a:r>
            <a:r>
              <a:rPr lang="en-US" sz="3200" dirty="0" smtClean="0"/>
              <a:t>was </a:t>
            </a:r>
            <a:r>
              <a:rPr lang="en-US" sz="3200" dirty="0"/>
              <a:t>the main driver of AMS program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Poor </a:t>
            </a:r>
            <a:r>
              <a:rPr lang="en-US" sz="3200" dirty="0"/>
              <a:t>communication on antimicrobial resistance, poor leadership and insufficient resources were cited as the most common barriers for effective implementation of antimicrobial stewardship.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The </a:t>
            </a:r>
            <a:r>
              <a:rPr lang="en-US" sz="3200" dirty="0"/>
              <a:t>coefficient of determination or R2 showed that the explanatory variables studied accounted for 81.5% of the effects of the outcome variable.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Factors </a:t>
            </a:r>
            <a:r>
              <a:rPr lang="en-US" sz="3200" dirty="0"/>
              <a:t>driving AMS and barriers for effective implementation were significant coefficients affecting AMS positively and negatively respectively.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The </a:t>
            </a:r>
            <a:r>
              <a:rPr lang="en-US" sz="3200" dirty="0"/>
              <a:t>level of awareness was statistically not significant. </a:t>
            </a:r>
            <a:endParaRPr lang="en-US" sz="3200" dirty="0" smtClean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59280" y="6172200"/>
            <a:ext cx="14173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28800" y="20192067"/>
            <a:ext cx="14173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6915063" y="28996243"/>
            <a:ext cx="14173200" cy="529375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AMS </a:t>
            </a:r>
            <a:r>
              <a:rPr lang="en-US" sz="3200" dirty="0"/>
              <a:t>in health facilities are </a:t>
            </a:r>
            <a:r>
              <a:rPr lang="en-US" sz="3200" dirty="0" smtClean="0"/>
              <a:t>not </a:t>
            </a:r>
            <a:r>
              <a:rPr lang="en-US" sz="3200" dirty="0"/>
              <a:t>well established as shown by the </a:t>
            </a:r>
            <a:r>
              <a:rPr lang="en-US" sz="3200" dirty="0" smtClean="0"/>
              <a:t>inadequacies </a:t>
            </a:r>
            <a:r>
              <a:rPr lang="en-US" sz="3200" dirty="0"/>
              <a:t>of critical AMS complementary </a:t>
            </a:r>
            <a:r>
              <a:rPr lang="en-US" sz="3200" dirty="0" smtClean="0"/>
              <a:t>elements (4). </a:t>
            </a:r>
            <a:endParaRPr lang="en-US" sz="3200" dirty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This </a:t>
            </a:r>
            <a:r>
              <a:rPr lang="en-US" sz="3200" dirty="0" smtClean="0"/>
              <a:t>depicts </a:t>
            </a:r>
            <a:r>
              <a:rPr lang="en-US" sz="3200" dirty="0"/>
              <a:t>a fragmented </a:t>
            </a:r>
            <a:r>
              <a:rPr lang="en-US" sz="3200" dirty="0" smtClean="0"/>
              <a:t>AMS status </a:t>
            </a:r>
            <a:r>
              <a:rPr lang="en-US" sz="3200" dirty="0"/>
              <a:t>despite the dire need of </a:t>
            </a:r>
            <a:r>
              <a:rPr lang="en-US" sz="3200" dirty="0" smtClean="0"/>
              <a:t>the</a:t>
            </a:r>
            <a:r>
              <a:rPr lang="en-US" sz="3200" dirty="0" smtClean="0"/>
              <a:t> programs in reducing the burden of AMR.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Health care workers awareness, knowledge </a:t>
            </a:r>
            <a:r>
              <a:rPr lang="en-US" sz="3200" dirty="0"/>
              <a:t>and attitudes </a:t>
            </a:r>
            <a:r>
              <a:rPr lang="en-US" sz="3200" dirty="0" smtClean="0"/>
              <a:t>may </a:t>
            </a:r>
            <a:r>
              <a:rPr lang="en-US" sz="3200" dirty="0"/>
              <a:t>not necessarily correlate with AMS practices.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/>
              <a:t>The </a:t>
            </a:r>
            <a:r>
              <a:rPr lang="en-US" sz="3200" dirty="0"/>
              <a:t>low stewardship status may contribute towards steady rise of AMR in </a:t>
            </a:r>
            <a:r>
              <a:rPr lang="en-US" sz="3200" dirty="0" smtClean="0"/>
              <a:t>Kenya. </a:t>
            </a:r>
            <a:endParaRPr lang="en-US" sz="3200" dirty="0" smtClean="0"/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/>
              <a:t>A</a:t>
            </a:r>
            <a:r>
              <a:rPr lang="en-US" sz="3200" dirty="0" smtClean="0"/>
              <a:t> </a:t>
            </a:r>
            <a:r>
              <a:rPr lang="en-US" sz="3200" dirty="0"/>
              <a:t>combination of </a:t>
            </a:r>
            <a:r>
              <a:rPr lang="en-US" sz="3200" dirty="0" smtClean="0"/>
              <a:t>leadership support, HCW education </a:t>
            </a:r>
            <a:r>
              <a:rPr lang="en-US" sz="3200" dirty="0"/>
              <a:t>with other AMS interventions may result in better stewardship </a:t>
            </a:r>
            <a:r>
              <a:rPr lang="en-US" sz="3200" dirty="0" smtClean="0"/>
              <a:t>outcomes at facility level.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6889663" y="28081843"/>
            <a:ext cx="14173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6916400" y="35204400"/>
            <a:ext cx="14173200" cy="283154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/>
              <a:t>The study concluded that even though the antimicrobial stewardship is not well-developed, the health care workers demonstrated awareness, with optimal antimicrobial usage through documentation of drug dosage, duration and indication as the main driver of AMS program at the facility. </a:t>
            </a:r>
            <a:endParaRPr lang="en-US" sz="3200" dirty="0" smtClean="0">
              <a:latin typeface="Calibri" pitchFamily="34" charset="0"/>
            </a:endParaRPr>
          </a:p>
          <a:p>
            <a:pPr eaLnBrk="1" hangingPunct="1"/>
            <a:endParaRPr lang="en-US" sz="3200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6889663" y="34239200"/>
            <a:ext cx="14173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859280" y="7094033"/>
            <a:ext cx="14173200" cy="1323439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The alarming burden of antimicrobial resistance (AMR) f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oreshadows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the health status of persons in developing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nations (1).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In Africa, AMR has surpassed pathologies such as malaria, HIV, and TB to emerge as a leading cause of mortality within the region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Projections shows a fourfold rise of AMR linked deaths to reach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4.1 million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annually in the continent. 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In Kenya,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an estimated 8,500 deaths is directly attributable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AMR,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while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37,300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deaths are associated with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AMR (3).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The pertinent need for antimicrobial stewardship (AMS) has been orchestrated by the rising rates of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AMR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Antimicrobial stewardship programs have a pivotal part in encouraging the rational usage of antimicrobials within hospital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settings2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Assessing of the key indicators of Antimicrobial Stewardship Program (ASP) in healthcare facility settings is a practical way of determining the drivers and barriers of AMS.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This study assessed the status of antimicrobial stewardship in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Kapsabet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County Referral Hospital in Nandi County. 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Objectively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it assessed health care workers awareness on antimicrobial stewardship; factors that drive antimicrobial stewardship program as well as the barriers for effective antimicrobial stewardship implementation at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Kapsabet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County Referral Hospital in Nandi County. </a:t>
            </a:r>
          </a:p>
          <a:p>
            <a:pPr marL="457200" indent="-457200" eaLnBrk="1" hangingPunct="1">
              <a:buFont typeface="Wingdings" pitchFamily="2" charset="2"/>
              <a:buChar char="v"/>
            </a:pPr>
            <a:endParaRPr lang="en-US" sz="3200" dirty="0" smtClean="0">
              <a:latin typeface="+mn-lt"/>
            </a:endParaRPr>
          </a:p>
          <a:p>
            <a:pPr eaLnBrk="1" hangingPunct="1"/>
            <a:endParaRPr lang="en-US" sz="3200" b="1" dirty="0">
              <a:latin typeface="+mn-lt"/>
            </a:endParaRPr>
          </a:p>
          <a:p>
            <a:pPr eaLnBrk="1" hangingPunct="1"/>
            <a:endParaRPr lang="en-US" sz="3200" b="1" dirty="0">
              <a:latin typeface="+mn-lt"/>
            </a:endParaRPr>
          </a:p>
          <a:p>
            <a:pPr eaLnBrk="1" hangingPunct="1"/>
            <a:endParaRPr lang="en-US" sz="3200" dirty="0">
              <a:latin typeface="+mn-lt"/>
            </a:endParaRPr>
          </a:p>
          <a:p>
            <a:pPr eaLnBrk="1" hangingPunct="1"/>
            <a:endParaRPr lang="en-US" sz="320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6916400" y="6172200"/>
            <a:ext cx="141732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7" name="Text Box 180"/>
          <p:cNvSpPr txBox="1">
            <a:spLocks noChangeArrowheads="1"/>
          </p:cNvSpPr>
          <p:nvPr/>
        </p:nvSpPr>
        <p:spPr bwMode="auto">
          <a:xfrm>
            <a:off x="16915063" y="27564988"/>
            <a:ext cx="52850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 smtClean="0">
                <a:latin typeface="Calibri" pitchFamily="34" charset="0"/>
              </a:rPr>
              <a:t>Chart </a:t>
            </a:r>
            <a:r>
              <a:rPr lang="en-US" sz="2400" b="1" dirty="0">
                <a:latin typeface="Calibri" pitchFamily="34" charset="0"/>
              </a:rPr>
              <a:t>1.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Barriers of AMS Implementation</a:t>
            </a:r>
            <a:endParaRPr lang="en-US" sz="2400" dirty="0">
              <a:latin typeface="Calibri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40202484"/>
              </p:ext>
            </p:extLst>
          </p:nvPr>
        </p:nvGraphicFramePr>
        <p:xfrm>
          <a:off x="1828800" y="21183600"/>
          <a:ext cx="14203680" cy="1409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40463" y="17797224"/>
            <a:ext cx="14149137" cy="976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2731</TotalTime>
  <Words>832</Words>
  <Application>Microsoft Office PowerPoint</Application>
  <PresentationFormat>Custom</PresentationFormat>
  <Paragraphs>51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creator>Jay Larson</dc:creator>
  <dc:description>Quality poster printing
www.genigraphics.com
1-800-790-4001</dc:description>
  <cp:lastModifiedBy>Admin</cp:lastModifiedBy>
  <cp:revision>79</cp:revision>
  <cp:lastPrinted>2013-02-12T02:21:55Z</cp:lastPrinted>
  <dcterms:created xsi:type="dcterms:W3CDTF">2013-02-10T21:14:48Z</dcterms:created>
  <dcterms:modified xsi:type="dcterms:W3CDTF">2025-10-13T17:27:39Z</dcterms:modified>
</cp:coreProperties>
</file>